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2" r:id="rId6"/>
    <p:sldId id="263" r:id="rId7"/>
    <p:sldId id="264" r:id="rId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5E8CBA-1BAF-DC83-1383-5A283D23E152}" v="15" dt="2023-05-17T12:14:44.659"/>
    <p1510:client id="{27D1EC4A-BED5-45AD-A23C-74692E25D57D}" v="852" dt="2023-05-17T12:09:05.245"/>
    <p1510:client id="{D77ADC9B-CEED-EDAC-D7B0-E1758BAEF867}" v="383" dt="2023-05-17T17:20:32.8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72" d="100"/>
          <a:sy n="72" d="100"/>
        </p:scale>
        <p:origin x="77"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F76FB4-EBFC-47BE-8339-0454953D97F0}" type="doc">
      <dgm:prSet loTypeId="urn:microsoft.com/office/officeart/2005/8/layout/vProcess5" loCatId="process" qsTypeId="urn:microsoft.com/office/officeart/2005/8/quickstyle/simple1" qsCatId="simple" csTypeId="urn:microsoft.com/office/officeart/2005/8/colors/colorful2" csCatId="colorful" phldr="1"/>
      <dgm:spPr/>
      <dgm:t>
        <a:bodyPr/>
        <a:lstStyle/>
        <a:p>
          <a:endParaRPr lang="en-US"/>
        </a:p>
      </dgm:t>
    </dgm:pt>
    <dgm:pt modelId="{1E5C44FE-695A-441E-B485-39981F4CBA11}">
      <dgm:prSet/>
      <dgm:spPr/>
      <dgm:t>
        <a:bodyPr/>
        <a:lstStyle/>
        <a:p>
          <a:pPr rtl="0"/>
          <a:r>
            <a:rPr lang="fr-FR" dirty="0"/>
            <a:t>2 ou 3 heures de cours hebdomadaire</a:t>
          </a:r>
          <a:r>
            <a:rPr lang="fr-FR" dirty="0">
              <a:latin typeface="Tw Cen MT" panose="020F0302020204030204"/>
            </a:rPr>
            <a:t> dispensées au Lycée Albert Einstein ainsi qu'au Conservatoire du Gard rhodanien.</a:t>
          </a:r>
          <a:endParaRPr lang="en-US" dirty="0">
            <a:latin typeface="Tw Cen MT" panose="020F0302020204030204"/>
          </a:endParaRPr>
        </a:p>
      </dgm:t>
    </dgm:pt>
    <dgm:pt modelId="{099C6B13-F2A5-4BF4-8EC4-ABE18C9EC731}" type="parTrans" cxnId="{66664088-E81D-4E5A-A90E-D2D7397E1779}">
      <dgm:prSet/>
      <dgm:spPr/>
      <dgm:t>
        <a:bodyPr/>
        <a:lstStyle/>
        <a:p>
          <a:endParaRPr lang="en-US"/>
        </a:p>
      </dgm:t>
    </dgm:pt>
    <dgm:pt modelId="{63857145-BB68-4CEB-B1A6-47E5C40AA3D4}" type="sibTrans" cxnId="{66664088-E81D-4E5A-A90E-D2D7397E1779}">
      <dgm:prSet/>
      <dgm:spPr/>
      <dgm:t>
        <a:bodyPr/>
        <a:lstStyle/>
        <a:p>
          <a:endParaRPr lang="en-US"/>
        </a:p>
      </dgm:t>
    </dgm:pt>
    <dgm:pt modelId="{DB92915A-30F2-4D09-8627-9609916F7FF2}">
      <dgm:prSet/>
      <dgm:spPr/>
      <dgm:t>
        <a:bodyPr/>
        <a:lstStyle/>
        <a:p>
          <a:pPr rtl="0"/>
          <a:r>
            <a:rPr lang="fr-FR" dirty="0"/>
            <a:t>Evaluation en contrôle continu </a:t>
          </a:r>
          <a:r>
            <a:rPr lang="fr-FR" dirty="0">
              <a:latin typeface="Tw Cen MT" panose="020F0302020204030204"/>
            </a:rPr>
            <a:t>( pas d'épreuve au BAC mais une moyenne comptant dans le contrôle continu pour le Bac et permettant d'avoir des points supplémentaires ).</a:t>
          </a:r>
          <a:endParaRPr lang="en-US" dirty="0">
            <a:latin typeface="Tw Cen MT" panose="020F0302020204030204"/>
          </a:endParaRPr>
        </a:p>
      </dgm:t>
    </dgm:pt>
    <dgm:pt modelId="{BAD97518-30B0-4BDD-8E64-004EF16C8974}" type="parTrans" cxnId="{5BDAF2A8-BDD3-424B-8851-97546040A819}">
      <dgm:prSet/>
      <dgm:spPr/>
      <dgm:t>
        <a:bodyPr/>
        <a:lstStyle/>
        <a:p>
          <a:endParaRPr lang="en-US"/>
        </a:p>
      </dgm:t>
    </dgm:pt>
    <dgm:pt modelId="{BE6BBC75-7FD9-4B19-A922-74606D3A6ED3}" type="sibTrans" cxnId="{5BDAF2A8-BDD3-424B-8851-97546040A819}">
      <dgm:prSet/>
      <dgm:spPr/>
      <dgm:t>
        <a:bodyPr/>
        <a:lstStyle/>
        <a:p>
          <a:endParaRPr lang="en-US"/>
        </a:p>
      </dgm:t>
    </dgm:pt>
    <dgm:pt modelId="{A788097E-C39A-448A-92C4-9D602FEC30BC}">
      <dgm:prSet phldr="0"/>
      <dgm:spPr/>
      <dgm:t>
        <a:bodyPr/>
        <a:lstStyle/>
        <a:p>
          <a:r>
            <a:rPr lang="fr-FR" dirty="0">
              <a:latin typeface="Tw Cen MT" panose="020F0302020204030204"/>
            </a:rPr>
            <a:t>Des projets artistiques</a:t>
          </a:r>
          <a:r>
            <a:rPr lang="fr-FR" dirty="0"/>
            <a:t> PAR les élèves et POUR les élèves</a:t>
          </a:r>
          <a:r>
            <a:rPr lang="fr-FR" dirty="0">
              <a:latin typeface="Tw Cen MT" panose="020F0302020204030204"/>
            </a:rPr>
            <a:t> !</a:t>
          </a:r>
          <a:endParaRPr lang="fr-FR" dirty="0"/>
        </a:p>
      </dgm:t>
    </dgm:pt>
    <dgm:pt modelId="{B252F163-1DD6-428F-986D-6A7A9B32CDA4}" type="parTrans" cxnId="{6136BC19-D92B-457F-86ED-031EB0F1328C}">
      <dgm:prSet/>
      <dgm:spPr/>
      <dgm:t>
        <a:bodyPr/>
        <a:lstStyle/>
        <a:p>
          <a:endParaRPr lang="fr-FR"/>
        </a:p>
      </dgm:t>
    </dgm:pt>
    <dgm:pt modelId="{BF24BDE9-1314-420B-AC6C-E8C0E1BE34FF}" type="sibTrans" cxnId="{6136BC19-D92B-457F-86ED-031EB0F1328C}">
      <dgm:prSet/>
      <dgm:spPr/>
      <dgm:t>
        <a:bodyPr/>
        <a:lstStyle/>
        <a:p>
          <a:endParaRPr lang="en-US"/>
        </a:p>
      </dgm:t>
    </dgm:pt>
    <dgm:pt modelId="{D43C05E8-4E1D-4EB3-8E3A-904797B14F08}" type="pres">
      <dgm:prSet presAssocID="{FEF76FB4-EBFC-47BE-8339-0454953D97F0}" presName="outerComposite" presStyleCnt="0">
        <dgm:presLayoutVars>
          <dgm:chMax val="5"/>
          <dgm:dir/>
          <dgm:resizeHandles val="exact"/>
        </dgm:presLayoutVars>
      </dgm:prSet>
      <dgm:spPr/>
    </dgm:pt>
    <dgm:pt modelId="{5EB7D032-F479-4E89-B0A4-3E9A2600086F}" type="pres">
      <dgm:prSet presAssocID="{FEF76FB4-EBFC-47BE-8339-0454953D97F0}" presName="dummyMaxCanvas" presStyleCnt="0">
        <dgm:presLayoutVars/>
      </dgm:prSet>
      <dgm:spPr/>
    </dgm:pt>
    <dgm:pt modelId="{8284CE28-B2D5-42D6-8938-8B0F72435AA8}" type="pres">
      <dgm:prSet presAssocID="{FEF76FB4-EBFC-47BE-8339-0454953D97F0}" presName="ThreeNodes_1" presStyleLbl="node1" presStyleIdx="0" presStyleCnt="3">
        <dgm:presLayoutVars>
          <dgm:bulletEnabled val="1"/>
        </dgm:presLayoutVars>
      </dgm:prSet>
      <dgm:spPr/>
    </dgm:pt>
    <dgm:pt modelId="{62DB142B-9119-4964-AD36-8D5CB6E3B64C}" type="pres">
      <dgm:prSet presAssocID="{FEF76FB4-EBFC-47BE-8339-0454953D97F0}" presName="ThreeNodes_2" presStyleLbl="node1" presStyleIdx="1" presStyleCnt="3">
        <dgm:presLayoutVars>
          <dgm:bulletEnabled val="1"/>
        </dgm:presLayoutVars>
      </dgm:prSet>
      <dgm:spPr/>
    </dgm:pt>
    <dgm:pt modelId="{6E8C4046-DF3E-4852-BD56-EF9CF0C14AE9}" type="pres">
      <dgm:prSet presAssocID="{FEF76FB4-EBFC-47BE-8339-0454953D97F0}" presName="ThreeNodes_3" presStyleLbl="node1" presStyleIdx="2" presStyleCnt="3">
        <dgm:presLayoutVars>
          <dgm:bulletEnabled val="1"/>
        </dgm:presLayoutVars>
      </dgm:prSet>
      <dgm:spPr/>
    </dgm:pt>
    <dgm:pt modelId="{E03B7BE7-DEFF-4149-B5D8-EC37AC31E2CD}" type="pres">
      <dgm:prSet presAssocID="{FEF76FB4-EBFC-47BE-8339-0454953D97F0}" presName="ThreeConn_1-2" presStyleLbl="fgAccFollowNode1" presStyleIdx="0" presStyleCnt="2">
        <dgm:presLayoutVars>
          <dgm:bulletEnabled val="1"/>
        </dgm:presLayoutVars>
      </dgm:prSet>
      <dgm:spPr/>
    </dgm:pt>
    <dgm:pt modelId="{2337A3E6-975A-438E-8890-DF0E53D874AD}" type="pres">
      <dgm:prSet presAssocID="{FEF76FB4-EBFC-47BE-8339-0454953D97F0}" presName="ThreeConn_2-3" presStyleLbl="fgAccFollowNode1" presStyleIdx="1" presStyleCnt="2">
        <dgm:presLayoutVars>
          <dgm:bulletEnabled val="1"/>
        </dgm:presLayoutVars>
      </dgm:prSet>
      <dgm:spPr/>
    </dgm:pt>
    <dgm:pt modelId="{D4E93E79-D126-4F4E-BD27-E0F349867911}" type="pres">
      <dgm:prSet presAssocID="{FEF76FB4-EBFC-47BE-8339-0454953D97F0}" presName="ThreeNodes_1_text" presStyleLbl="node1" presStyleIdx="2" presStyleCnt="3">
        <dgm:presLayoutVars>
          <dgm:bulletEnabled val="1"/>
        </dgm:presLayoutVars>
      </dgm:prSet>
      <dgm:spPr/>
    </dgm:pt>
    <dgm:pt modelId="{C23DADD0-BDFC-4047-ABCA-1D1923EDD9A4}" type="pres">
      <dgm:prSet presAssocID="{FEF76FB4-EBFC-47BE-8339-0454953D97F0}" presName="ThreeNodes_2_text" presStyleLbl="node1" presStyleIdx="2" presStyleCnt="3">
        <dgm:presLayoutVars>
          <dgm:bulletEnabled val="1"/>
        </dgm:presLayoutVars>
      </dgm:prSet>
      <dgm:spPr/>
    </dgm:pt>
    <dgm:pt modelId="{6C39B088-51A6-4B48-ACB7-DDEE9B88D6CF}" type="pres">
      <dgm:prSet presAssocID="{FEF76FB4-EBFC-47BE-8339-0454953D97F0}" presName="ThreeNodes_3_text" presStyleLbl="node1" presStyleIdx="2" presStyleCnt="3">
        <dgm:presLayoutVars>
          <dgm:bulletEnabled val="1"/>
        </dgm:presLayoutVars>
      </dgm:prSet>
      <dgm:spPr/>
    </dgm:pt>
  </dgm:ptLst>
  <dgm:cxnLst>
    <dgm:cxn modelId="{6136BC19-D92B-457F-86ED-031EB0F1328C}" srcId="{FEF76FB4-EBFC-47BE-8339-0454953D97F0}" destId="{A788097E-C39A-448A-92C4-9D602FEC30BC}" srcOrd="2" destOrd="0" parTransId="{B252F163-1DD6-428F-986D-6A7A9B32CDA4}" sibTransId="{BF24BDE9-1314-420B-AC6C-E8C0E1BE34FF}"/>
    <dgm:cxn modelId="{23180D3C-AA58-4F94-8930-B8CBC4E68EEB}" type="presOf" srcId="{A788097E-C39A-448A-92C4-9D602FEC30BC}" destId="{6E8C4046-DF3E-4852-BD56-EF9CF0C14AE9}" srcOrd="0" destOrd="0" presId="urn:microsoft.com/office/officeart/2005/8/layout/vProcess5"/>
    <dgm:cxn modelId="{8F0BDF44-9279-4087-A0E7-672FB49A9144}" type="presOf" srcId="{FEF76FB4-EBFC-47BE-8339-0454953D97F0}" destId="{D43C05E8-4E1D-4EB3-8E3A-904797B14F08}" srcOrd="0" destOrd="0" presId="urn:microsoft.com/office/officeart/2005/8/layout/vProcess5"/>
    <dgm:cxn modelId="{F12E266B-5826-474C-BC6F-DA7D565FE4D8}" type="presOf" srcId="{63857145-BB68-4CEB-B1A6-47E5C40AA3D4}" destId="{E03B7BE7-DEFF-4149-B5D8-EC37AC31E2CD}" srcOrd="0" destOrd="0" presId="urn:microsoft.com/office/officeart/2005/8/layout/vProcess5"/>
    <dgm:cxn modelId="{40315870-100E-4139-93D3-058FDFEB630D}" type="presOf" srcId="{A788097E-C39A-448A-92C4-9D602FEC30BC}" destId="{6C39B088-51A6-4B48-ACB7-DDEE9B88D6CF}" srcOrd="1" destOrd="0" presId="urn:microsoft.com/office/officeart/2005/8/layout/vProcess5"/>
    <dgm:cxn modelId="{7B88DD70-FC93-4260-8AF1-8A9309528562}" type="presOf" srcId="{BE6BBC75-7FD9-4B19-A922-74606D3A6ED3}" destId="{2337A3E6-975A-438E-8890-DF0E53D874AD}" srcOrd="0" destOrd="0" presId="urn:microsoft.com/office/officeart/2005/8/layout/vProcess5"/>
    <dgm:cxn modelId="{F2C8297A-2896-45BB-AEF0-1F1E7A361215}" type="presOf" srcId="{1E5C44FE-695A-441E-B485-39981F4CBA11}" destId="{8284CE28-B2D5-42D6-8938-8B0F72435AA8}" srcOrd="0" destOrd="0" presId="urn:microsoft.com/office/officeart/2005/8/layout/vProcess5"/>
    <dgm:cxn modelId="{F6162485-2B89-4B04-8286-486215BC4B62}" type="presOf" srcId="{1E5C44FE-695A-441E-B485-39981F4CBA11}" destId="{D4E93E79-D126-4F4E-BD27-E0F349867911}" srcOrd="1" destOrd="0" presId="urn:microsoft.com/office/officeart/2005/8/layout/vProcess5"/>
    <dgm:cxn modelId="{66664088-E81D-4E5A-A90E-D2D7397E1779}" srcId="{FEF76FB4-EBFC-47BE-8339-0454953D97F0}" destId="{1E5C44FE-695A-441E-B485-39981F4CBA11}" srcOrd="0" destOrd="0" parTransId="{099C6B13-F2A5-4BF4-8EC4-ABE18C9EC731}" sibTransId="{63857145-BB68-4CEB-B1A6-47E5C40AA3D4}"/>
    <dgm:cxn modelId="{5BDAF2A8-BDD3-424B-8851-97546040A819}" srcId="{FEF76FB4-EBFC-47BE-8339-0454953D97F0}" destId="{DB92915A-30F2-4D09-8627-9609916F7FF2}" srcOrd="1" destOrd="0" parTransId="{BAD97518-30B0-4BDD-8E64-004EF16C8974}" sibTransId="{BE6BBC75-7FD9-4B19-A922-74606D3A6ED3}"/>
    <dgm:cxn modelId="{690B0ADC-7C9D-4EB6-B9EE-FBAD4B8DD84E}" type="presOf" srcId="{DB92915A-30F2-4D09-8627-9609916F7FF2}" destId="{62DB142B-9119-4964-AD36-8D5CB6E3B64C}" srcOrd="0" destOrd="0" presId="urn:microsoft.com/office/officeart/2005/8/layout/vProcess5"/>
    <dgm:cxn modelId="{53B24EE2-9588-4993-AE24-B71AC65C34D0}" type="presOf" srcId="{DB92915A-30F2-4D09-8627-9609916F7FF2}" destId="{C23DADD0-BDFC-4047-ABCA-1D1923EDD9A4}" srcOrd="1" destOrd="0" presId="urn:microsoft.com/office/officeart/2005/8/layout/vProcess5"/>
    <dgm:cxn modelId="{930B5B39-14B5-42AB-A52F-E5F1267721F9}" type="presParOf" srcId="{D43C05E8-4E1D-4EB3-8E3A-904797B14F08}" destId="{5EB7D032-F479-4E89-B0A4-3E9A2600086F}" srcOrd="0" destOrd="0" presId="urn:microsoft.com/office/officeart/2005/8/layout/vProcess5"/>
    <dgm:cxn modelId="{20C4BAAB-9AEF-48B8-9CC1-260C41AAEF18}" type="presParOf" srcId="{D43C05E8-4E1D-4EB3-8E3A-904797B14F08}" destId="{8284CE28-B2D5-42D6-8938-8B0F72435AA8}" srcOrd="1" destOrd="0" presId="urn:microsoft.com/office/officeart/2005/8/layout/vProcess5"/>
    <dgm:cxn modelId="{EB006562-D3CE-4BDA-BE6C-541684DB59DB}" type="presParOf" srcId="{D43C05E8-4E1D-4EB3-8E3A-904797B14F08}" destId="{62DB142B-9119-4964-AD36-8D5CB6E3B64C}" srcOrd="2" destOrd="0" presId="urn:microsoft.com/office/officeart/2005/8/layout/vProcess5"/>
    <dgm:cxn modelId="{1769B29C-95FB-45DD-917D-7F34C6110BAE}" type="presParOf" srcId="{D43C05E8-4E1D-4EB3-8E3A-904797B14F08}" destId="{6E8C4046-DF3E-4852-BD56-EF9CF0C14AE9}" srcOrd="3" destOrd="0" presId="urn:microsoft.com/office/officeart/2005/8/layout/vProcess5"/>
    <dgm:cxn modelId="{6A6972D1-28D6-4EDE-B57C-31BBBC7C5700}" type="presParOf" srcId="{D43C05E8-4E1D-4EB3-8E3A-904797B14F08}" destId="{E03B7BE7-DEFF-4149-B5D8-EC37AC31E2CD}" srcOrd="4" destOrd="0" presId="urn:microsoft.com/office/officeart/2005/8/layout/vProcess5"/>
    <dgm:cxn modelId="{CF80709D-5803-4661-89FE-3EB017CAF463}" type="presParOf" srcId="{D43C05E8-4E1D-4EB3-8E3A-904797B14F08}" destId="{2337A3E6-975A-438E-8890-DF0E53D874AD}" srcOrd="5" destOrd="0" presId="urn:microsoft.com/office/officeart/2005/8/layout/vProcess5"/>
    <dgm:cxn modelId="{CF65476B-EE73-41BC-9C5A-03DB2BD26085}" type="presParOf" srcId="{D43C05E8-4E1D-4EB3-8E3A-904797B14F08}" destId="{D4E93E79-D126-4F4E-BD27-E0F349867911}" srcOrd="6" destOrd="0" presId="urn:microsoft.com/office/officeart/2005/8/layout/vProcess5"/>
    <dgm:cxn modelId="{A8CE6F7F-6003-4EC9-A148-B77EC06C5E50}" type="presParOf" srcId="{D43C05E8-4E1D-4EB3-8E3A-904797B14F08}" destId="{C23DADD0-BDFC-4047-ABCA-1D1923EDD9A4}" srcOrd="7" destOrd="0" presId="urn:microsoft.com/office/officeart/2005/8/layout/vProcess5"/>
    <dgm:cxn modelId="{D23DE00C-2404-4678-99CA-CA8072903774}" type="presParOf" srcId="{D43C05E8-4E1D-4EB3-8E3A-904797B14F08}" destId="{6C39B088-51A6-4B48-ACB7-DDEE9B88D6CF}"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84CE28-B2D5-42D6-8938-8B0F72435AA8}">
      <dsp:nvSpPr>
        <dsp:cNvPr id="0" name=""/>
        <dsp:cNvSpPr/>
      </dsp:nvSpPr>
      <dsp:spPr>
        <a:xfrm>
          <a:off x="0" y="0"/>
          <a:ext cx="9265405" cy="1085772"/>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fr-FR" sz="2200" kern="1200" dirty="0"/>
            <a:t>2 ou 3 heures de cours hebdomadaire</a:t>
          </a:r>
          <a:r>
            <a:rPr lang="fr-FR" sz="2200" kern="1200" dirty="0">
              <a:latin typeface="Tw Cen MT" panose="020F0302020204030204"/>
            </a:rPr>
            <a:t> dispensées au Lycée Albert Einstein ainsi qu'au Conservatoire du Gard rhodanien.</a:t>
          </a:r>
          <a:endParaRPr lang="en-US" sz="2200" kern="1200" dirty="0">
            <a:latin typeface="Tw Cen MT" panose="020F0302020204030204"/>
          </a:endParaRPr>
        </a:p>
      </dsp:txBody>
      <dsp:txXfrm>
        <a:off x="31801" y="31801"/>
        <a:ext cx="8093772" cy="1022170"/>
      </dsp:txXfrm>
    </dsp:sp>
    <dsp:sp modelId="{62DB142B-9119-4964-AD36-8D5CB6E3B64C}">
      <dsp:nvSpPr>
        <dsp:cNvPr id="0" name=""/>
        <dsp:cNvSpPr/>
      </dsp:nvSpPr>
      <dsp:spPr>
        <a:xfrm>
          <a:off x="817535" y="1266734"/>
          <a:ext cx="9265405" cy="1085772"/>
        </a:xfrm>
        <a:prstGeom prst="roundRect">
          <a:avLst>
            <a:gd name="adj" fmla="val 10000"/>
          </a:avLst>
        </a:prstGeom>
        <a:solidFill>
          <a:schemeClr val="accent2">
            <a:hueOff val="-742356"/>
            <a:satOff val="-53"/>
            <a:lumOff val="58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fr-FR" sz="2200" kern="1200" dirty="0"/>
            <a:t>Evaluation en contrôle continu </a:t>
          </a:r>
          <a:r>
            <a:rPr lang="fr-FR" sz="2200" kern="1200" dirty="0">
              <a:latin typeface="Tw Cen MT" panose="020F0302020204030204"/>
            </a:rPr>
            <a:t>( pas d'épreuve au BAC mais une moyenne comptant dans le contrôle continu pour le Bac et permettant d'avoir des points supplémentaires ).</a:t>
          </a:r>
          <a:endParaRPr lang="en-US" sz="2200" kern="1200" dirty="0">
            <a:latin typeface="Tw Cen MT" panose="020F0302020204030204"/>
          </a:endParaRPr>
        </a:p>
      </dsp:txBody>
      <dsp:txXfrm>
        <a:off x="849336" y="1298535"/>
        <a:ext cx="7678515" cy="1022170"/>
      </dsp:txXfrm>
    </dsp:sp>
    <dsp:sp modelId="{6E8C4046-DF3E-4852-BD56-EF9CF0C14AE9}">
      <dsp:nvSpPr>
        <dsp:cNvPr id="0" name=""/>
        <dsp:cNvSpPr/>
      </dsp:nvSpPr>
      <dsp:spPr>
        <a:xfrm>
          <a:off x="1635071" y="2533469"/>
          <a:ext cx="9265405" cy="1085772"/>
        </a:xfrm>
        <a:prstGeom prst="roundRect">
          <a:avLst>
            <a:gd name="adj" fmla="val 10000"/>
          </a:avLst>
        </a:prstGeom>
        <a:solidFill>
          <a:schemeClr val="accent2">
            <a:hueOff val="-1484713"/>
            <a:satOff val="-106"/>
            <a:lumOff val="117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fr-FR" sz="2200" kern="1200" dirty="0">
              <a:latin typeface="Tw Cen MT" panose="020F0302020204030204"/>
            </a:rPr>
            <a:t>Des projets artistiques</a:t>
          </a:r>
          <a:r>
            <a:rPr lang="fr-FR" sz="2200" kern="1200" dirty="0"/>
            <a:t> PAR les élèves et POUR les élèves</a:t>
          </a:r>
          <a:r>
            <a:rPr lang="fr-FR" sz="2200" kern="1200" dirty="0">
              <a:latin typeface="Tw Cen MT" panose="020F0302020204030204"/>
            </a:rPr>
            <a:t> !</a:t>
          </a:r>
          <a:endParaRPr lang="fr-FR" sz="2200" kern="1200" dirty="0"/>
        </a:p>
      </dsp:txBody>
      <dsp:txXfrm>
        <a:off x="1666872" y="2565270"/>
        <a:ext cx="7678515" cy="1022170"/>
      </dsp:txXfrm>
    </dsp:sp>
    <dsp:sp modelId="{E03B7BE7-DEFF-4149-B5D8-EC37AC31E2CD}">
      <dsp:nvSpPr>
        <dsp:cNvPr id="0" name=""/>
        <dsp:cNvSpPr/>
      </dsp:nvSpPr>
      <dsp:spPr>
        <a:xfrm>
          <a:off x="8559653" y="823377"/>
          <a:ext cx="705752" cy="705752"/>
        </a:xfrm>
        <a:prstGeom prst="downArrow">
          <a:avLst>
            <a:gd name="adj1" fmla="val 55000"/>
            <a:gd name="adj2" fmla="val 45000"/>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US" sz="3500" kern="1200"/>
        </a:p>
      </dsp:txBody>
      <dsp:txXfrm>
        <a:off x="8718447" y="823377"/>
        <a:ext cx="388164" cy="531078"/>
      </dsp:txXfrm>
    </dsp:sp>
    <dsp:sp modelId="{2337A3E6-975A-438E-8890-DF0E53D874AD}">
      <dsp:nvSpPr>
        <dsp:cNvPr id="0" name=""/>
        <dsp:cNvSpPr/>
      </dsp:nvSpPr>
      <dsp:spPr>
        <a:xfrm>
          <a:off x="9377189" y="2082873"/>
          <a:ext cx="705752" cy="705752"/>
        </a:xfrm>
        <a:prstGeom prst="downArrow">
          <a:avLst>
            <a:gd name="adj1" fmla="val 55000"/>
            <a:gd name="adj2" fmla="val 45000"/>
          </a:avLst>
        </a:prstGeom>
        <a:solidFill>
          <a:schemeClr val="accent2">
            <a:tint val="40000"/>
            <a:alpha val="90000"/>
            <a:hueOff val="-1472278"/>
            <a:satOff val="192"/>
            <a:lumOff val="281"/>
            <a:alphaOff val="0"/>
          </a:schemeClr>
        </a:solidFill>
        <a:ln w="15875" cap="flat" cmpd="sng" algn="ctr">
          <a:solidFill>
            <a:schemeClr val="accent2">
              <a:tint val="40000"/>
              <a:alpha val="90000"/>
              <a:hueOff val="-1472278"/>
              <a:satOff val="192"/>
              <a:lumOff val="28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US" sz="3500" kern="1200"/>
        </a:p>
      </dsp:txBody>
      <dsp:txXfrm>
        <a:off x="9535983" y="2082873"/>
        <a:ext cx="388164" cy="531078"/>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6/20/2025</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372981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7D5506EE-1026-4F35-9ACC-BD05BE0F9B36}"/>
              </a:ext>
            </a:extLst>
          </p:cNvPr>
          <p:cNvSpPr>
            <a:spLocks noGrp="1"/>
          </p:cNvSpPr>
          <p:nvPr>
            <p:ph type="dt" sz="half" idx="10"/>
          </p:nvPr>
        </p:nvSpPr>
        <p:spPr/>
        <p:txBody>
          <a:bodyPr/>
          <a:lstStyle/>
          <a:p>
            <a:fld id="{B612A279-0833-481D-8C56-F67FD0AC6C50}" type="datetime1">
              <a:rPr lang="en-US" smtClean="0"/>
              <a:t>6/20/2025</a:t>
            </a:fld>
            <a:endParaRPr lang="en-US" dirty="0"/>
          </a:p>
        </p:txBody>
      </p:sp>
      <p:sp>
        <p:nvSpPr>
          <p:cNvPr id="8" name="Footer Placeholder 7">
            <a:extLst>
              <a:ext uri="{FF2B5EF4-FFF2-40B4-BE49-F238E27FC236}">
                <a16:creationId xmlns:a16="http://schemas.microsoft.com/office/drawing/2014/main" id="{B7696E5F-8D95-4450-AE52-5438E6EDE2B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999B2253-74CC-409E-BEB0-F8EFCFCB5629}"/>
              </a:ext>
            </a:extLst>
          </p:cNvPr>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1360951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1B68A5B-D9FA-424B-A4EB-30E7223836B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F33D6B0-F070-45C4-A472-19F432BE3932}"/>
              </a:ext>
            </a:extLst>
          </p:cNvPr>
          <p:cNvSpPr>
            <a:spLocks noGrp="1"/>
          </p:cNvSpPr>
          <p:nvPr>
            <p:ph type="dt" sz="half" idx="10"/>
          </p:nvPr>
        </p:nvSpPr>
        <p:spPr/>
        <p:txBody>
          <a:bodyPr/>
          <a:lstStyle/>
          <a:p>
            <a:fld id="{6587DA83-5663-4C9C-B9AA-0B40A3DAFF81}" type="datetime1">
              <a:rPr lang="en-US" smtClean="0"/>
              <a:t>6/20/2025</a:t>
            </a:fld>
            <a:endParaRPr lang="en-US" dirty="0"/>
          </a:p>
        </p:txBody>
      </p:sp>
      <p:sp>
        <p:nvSpPr>
          <p:cNvPr id="8" name="Footer Placeholder 7">
            <a:extLst>
              <a:ext uri="{FF2B5EF4-FFF2-40B4-BE49-F238E27FC236}">
                <a16:creationId xmlns:a16="http://schemas.microsoft.com/office/drawing/2014/main" id="{9975399F-DAB2-410D-967F-ED17E6F796E7}"/>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F762A46F-6BE5-4D12-9412-5CA7672EA8EC}"/>
              </a:ext>
            </a:extLst>
          </p:cNvPr>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9544719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smtClean="0"/>
              <a:t>6/20/2025</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1007369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97669AF7-7BEB-44E4-9852-375E34362B5B}" type="datetime1">
              <a:rPr lang="en-US" smtClean="0"/>
              <a:t>6/20/2025</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2132570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BAAAC38D-0552-4C82-B593-E6124DFADBE2}" type="datetime1">
              <a:rPr lang="en-US" smtClean="0"/>
              <a:t>6/20/2025</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3138833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smtClean="0"/>
              <a:t>6/20/2025</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139872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smtClean="0"/>
              <a:t>6/20/2025</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2007343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smtClean="0"/>
              <a:t>6/20/2025</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4061455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92BEA474-078D-4E9B-9B14-09A87B19DC46}" type="datetime1">
              <a:rPr lang="en-US" smtClean="0"/>
              <a:t>6/20/2025</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‹N°›</a:t>
            </a:fld>
            <a:endParaRPr lang="en-US" dirty="0"/>
          </a:p>
        </p:txBody>
      </p:sp>
    </p:spTree>
    <p:extLst>
      <p:ext uri="{BB962C8B-B14F-4D97-AF65-F5344CB8AC3E}">
        <p14:creationId xmlns:p14="http://schemas.microsoft.com/office/powerpoint/2010/main" val="641037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smtClean="0"/>
              <a:t>6/20/2025</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3905705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900">
                <a:solidFill>
                  <a:srgbClr val="FFFFFF"/>
                </a:solidFill>
              </a:defRPr>
            </a:lvl1pPr>
          </a:lstStyle>
          <a:p>
            <a:fld id="{62D6E202-B606-4609-B914-27C9371A1F6D}" type="datetime1">
              <a:rPr lang="en-US" smtClean="0"/>
              <a:t>6/20/2025</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900">
                <a:solidFill>
                  <a:srgbClr val="FFFFFF"/>
                </a:solidFill>
              </a:defRPr>
            </a:lvl1pPr>
          </a:lstStyle>
          <a:p>
            <a:fld id="{3A98EE3D-8CD1-4C3F-BD1C-C98C9596463C}" type="slidenum">
              <a:rPr lang="en-US" smtClean="0"/>
              <a:t>‹N°›</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8067850"/>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hf sldNum="0" hdr="0" ftr="0" dt="0"/>
  <p:txStyles>
    <p:titleStyle>
      <a:lvl1pPr algn="l" defTabSz="914400" rtl="0" eaLnBrk="1" latinLnBrk="0" hangingPunct="1">
        <a:lnSpc>
          <a:spcPct val="80000"/>
        </a:lnSpc>
        <a:spcBef>
          <a:spcPct val="0"/>
        </a:spcBef>
        <a:buNone/>
        <a:defRPr sz="54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23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10000"/>
        </a:lnSpc>
        <a:spcBef>
          <a:spcPts val="200"/>
        </a:spcBef>
        <a:spcAft>
          <a:spcPts val="400"/>
        </a:spcAft>
        <a:buClrTx/>
        <a:buFont typeface="Calibri" pitchFamily="34" charset="0"/>
        <a:buChar char="◦"/>
        <a:defRPr sz="21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10000"/>
        </a:lnSpc>
        <a:spcBef>
          <a:spcPts val="200"/>
        </a:spcBef>
        <a:spcAft>
          <a:spcPts val="400"/>
        </a:spcAft>
        <a:buClrTx/>
        <a:buFont typeface="Calibri" pitchFamily="34" charset="0"/>
        <a:buChar char="◦"/>
        <a:defRPr sz="16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10000"/>
        </a:lnSpc>
        <a:spcBef>
          <a:spcPts val="200"/>
        </a:spcBef>
        <a:spcAft>
          <a:spcPts val="400"/>
        </a:spcAft>
        <a:buClrTx/>
        <a:buFont typeface="Calibri" pitchFamily="34" charset="0"/>
        <a:buChar char="◦"/>
        <a:defRPr sz="16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10000"/>
        </a:lnSpc>
        <a:spcBef>
          <a:spcPts val="200"/>
        </a:spcBef>
        <a:spcAft>
          <a:spcPts val="400"/>
        </a:spcAft>
        <a:buClrTx/>
        <a:buFont typeface="Calibri" pitchFamily="34" charset="0"/>
        <a:buChar char="◦"/>
        <a:defRPr sz="16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Curseur du volume">
            <a:extLst>
              <a:ext uri="{FF2B5EF4-FFF2-40B4-BE49-F238E27FC236}">
                <a16:creationId xmlns:a16="http://schemas.microsoft.com/office/drawing/2014/main" id="{DFF36E74-A79C-E1F8-3BB5-8B3228CFACF6}"/>
              </a:ext>
            </a:extLst>
          </p:cNvPr>
          <p:cNvPicPr>
            <a:picLocks noChangeAspect="1"/>
          </p:cNvPicPr>
          <p:nvPr/>
        </p:nvPicPr>
        <p:blipFill rotWithShape="1">
          <a:blip r:embed="rId2"/>
          <a:srcRect l="4351" r="7495" b="-1"/>
          <a:stretch/>
        </p:blipFill>
        <p:spPr>
          <a:xfrm>
            <a:off x="16" y="10"/>
            <a:ext cx="7556889" cy="6857990"/>
          </a:xfrm>
          <a:prstGeom prst="rect">
            <a:avLst/>
          </a:prstGeom>
        </p:spPr>
      </p:pic>
      <p:sp>
        <p:nvSpPr>
          <p:cNvPr id="28" name="Rectangle 15">
            <a:extLst>
              <a:ext uri="{FF2B5EF4-FFF2-40B4-BE49-F238E27FC236}">
                <a16:creationId xmlns:a16="http://schemas.microsoft.com/office/drawing/2014/main" id="{6482F060-A4AF-4E0B-B364-7C6BA4AE9C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7556905" y="0"/>
            <a:ext cx="4641315"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FR"/>
          </a:p>
        </p:txBody>
      </p:sp>
      <p:sp>
        <p:nvSpPr>
          <p:cNvPr id="2" name="Titre 1"/>
          <p:cNvSpPr>
            <a:spLocks noGrp="1"/>
          </p:cNvSpPr>
          <p:nvPr>
            <p:ph type="ctrTitle"/>
          </p:nvPr>
        </p:nvSpPr>
        <p:spPr>
          <a:xfrm>
            <a:off x="8047939" y="640080"/>
            <a:ext cx="3659246" cy="2850320"/>
          </a:xfrm>
        </p:spPr>
        <p:txBody>
          <a:bodyPr>
            <a:normAutofit/>
          </a:bodyPr>
          <a:lstStyle/>
          <a:p>
            <a:r>
              <a:rPr lang="fr-FR" sz="5400">
                <a:solidFill>
                  <a:srgbClr val="FFFFFF"/>
                </a:solidFill>
                <a:cs typeface="Calibri Light"/>
              </a:rPr>
              <a:t>Option Musique Facultative</a:t>
            </a:r>
            <a:endParaRPr lang="fr-FR" sz="5400">
              <a:solidFill>
                <a:srgbClr val="FFFFFF"/>
              </a:solidFill>
            </a:endParaRPr>
          </a:p>
        </p:txBody>
      </p:sp>
      <p:sp>
        <p:nvSpPr>
          <p:cNvPr id="3" name="Sous-titre 2"/>
          <p:cNvSpPr>
            <a:spLocks noGrp="1"/>
          </p:cNvSpPr>
          <p:nvPr>
            <p:ph type="subTitle" idx="1"/>
          </p:nvPr>
        </p:nvSpPr>
        <p:spPr>
          <a:xfrm>
            <a:off x="8047939" y="3812135"/>
            <a:ext cx="3659246" cy="1596655"/>
          </a:xfrm>
        </p:spPr>
        <p:txBody>
          <a:bodyPr vert="horz" lIns="91440" tIns="45720" rIns="91440" bIns="45720" rtlCol="0">
            <a:normAutofit/>
          </a:bodyPr>
          <a:lstStyle/>
          <a:p>
            <a:r>
              <a:rPr lang="fr-FR" sz="1800">
                <a:solidFill>
                  <a:srgbClr val="FFFFFF"/>
                </a:solidFill>
                <a:cs typeface="Calibri"/>
              </a:rPr>
              <a:t>De la Seconde à La Terminale</a:t>
            </a:r>
            <a:endParaRPr lang="fr-FR" sz="1800">
              <a:solidFill>
                <a:srgbClr val="FFFFFF"/>
              </a:solidFill>
            </a:endParaRPr>
          </a:p>
        </p:txBody>
      </p:sp>
      <p:cxnSp>
        <p:nvCxnSpPr>
          <p:cNvPr id="29" name="Straight Connector 17">
            <a:extLst>
              <a:ext uri="{FF2B5EF4-FFF2-40B4-BE49-F238E27FC236}">
                <a16:creationId xmlns:a16="http://schemas.microsoft.com/office/drawing/2014/main" id="{B9EB6DAA-2F0C-43D5-A577-15D5D2C4E3F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85922" y="3651268"/>
            <a:ext cx="338328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6" name="Image 5" descr="Une image contenant texte, Police, graphisme, Graphique&#10;&#10;Le contenu généré par l’IA peut être incorrect.">
            <a:extLst>
              <a:ext uri="{FF2B5EF4-FFF2-40B4-BE49-F238E27FC236}">
                <a16:creationId xmlns:a16="http://schemas.microsoft.com/office/drawing/2014/main" id="{037B6593-BB41-40C8-FBF2-3A5287C572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47026" y="5072284"/>
            <a:ext cx="1473803" cy="1473803"/>
          </a:xfrm>
          <a:prstGeom prst="rect">
            <a:avLst/>
          </a:prstGeom>
        </p:spPr>
      </p:pic>
      <p:pic>
        <p:nvPicPr>
          <p:cNvPr id="8" name="Image 7" descr="Une image contenant texte, Graphique, graphisme, Police&#10;&#10;Le contenu généré par l’IA peut être incorrect.">
            <a:extLst>
              <a:ext uri="{FF2B5EF4-FFF2-40B4-BE49-F238E27FC236}">
                <a16:creationId xmlns:a16="http://schemas.microsoft.com/office/drawing/2014/main" id="{5BECABC4-F516-133D-91D6-239BF2F46D2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43195" y="5072284"/>
            <a:ext cx="1486356" cy="1473803"/>
          </a:xfrm>
          <a:prstGeom prst="rect">
            <a:avLst/>
          </a:prstGeom>
        </p:spPr>
      </p:pic>
    </p:spTree>
    <p:extLst>
      <p:ext uri="{BB962C8B-B14F-4D97-AF65-F5344CB8AC3E}">
        <p14:creationId xmlns:p14="http://schemas.microsoft.com/office/powerpoint/2010/main" val="378408903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12">
            <a:extLst>
              <a:ext uri="{FF2B5EF4-FFF2-40B4-BE49-F238E27FC236}">
                <a16:creationId xmlns:a16="http://schemas.microsoft.com/office/drawing/2014/main" id="{B0E58038-8ACE-4AD9-B404-25C603550D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4" descr="Tête de guitare basse">
            <a:extLst>
              <a:ext uri="{FF2B5EF4-FFF2-40B4-BE49-F238E27FC236}">
                <a16:creationId xmlns:a16="http://schemas.microsoft.com/office/drawing/2014/main" id="{F47E2302-2CED-8D38-A847-928AAD3CDB04}"/>
              </a:ext>
            </a:extLst>
          </p:cNvPr>
          <p:cNvPicPr>
            <a:picLocks noChangeAspect="1"/>
          </p:cNvPicPr>
          <p:nvPr/>
        </p:nvPicPr>
        <p:blipFill rotWithShape="1">
          <a:blip r:embed="rId2">
            <a:alphaModFix amt="35000"/>
          </a:blip>
          <a:srcRect t="5360" b="9734"/>
          <a:stretch/>
        </p:blipFill>
        <p:spPr>
          <a:xfrm>
            <a:off x="20" y="10"/>
            <a:ext cx="12191980" cy="6857990"/>
          </a:xfrm>
          <a:prstGeom prst="rect">
            <a:avLst/>
          </a:prstGeom>
        </p:spPr>
      </p:pic>
      <p:sp>
        <p:nvSpPr>
          <p:cNvPr id="2" name="Titre 1">
            <a:extLst>
              <a:ext uri="{FF2B5EF4-FFF2-40B4-BE49-F238E27FC236}">
                <a16:creationId xmlns:a16="http://schemas.microsoft.com/office/drawing/2014/main" id="{6A1097FA-71FF-FEB3-3B48-FFDA121C73E3}"/>
              </a:ext>
            </a:extLst>
          </p:cNvPr>
          <p:cNvSpPr>
            <a:spLocks noGrp="1"/>
          </p:cNvSpPr>
          <p:nvPr>
            <p:ph type="title"/>
          </p:nvPr>
        </p:nvSpPr>
        <p:spPr>
          <a:xfrm>
            <a:off x="1097280" y="286603"/>
            <a:ext cx="10058400" cy="1450757"/>
          </a:xfrm>
        </p:spPr>
        <p:txBody>
          <a:bodyPr>
            <a:normAutofit/>
          </a:bodyPr>
          <a:lstStyle/>
          <a:p>
            <a:r>
              <a:rPr lang="fr-FR"/>
              <a:t>Pour Qui ?</a:t>
            </a:r>
          </a:p>
        </p:txBody>
      </p:sp>
      <p:cxnSp>
        <p:nvCxnSpPr>
          <p:cNvPr id="34" name="Straight Connector 14">
            <a:extLst>
              <a:ext uri="{FF2B5EF4-FFF2-40B4-BE49-F238E27FC236}">
                <a16:creationId xmlns:a16="http://schemas.microsoft.com/office/drawing/2014/main" id="{38A34772-9011-42B5-AA63-FD6DEC92EE7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910746"/>
            <a:ext cx="996696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Espace réservé du contenu 2">
            <a:extLst>
              <a:ext uri="{FF2B5EF4-FFF2-40B4-BE49-F238E27FC236}">
                <a16:creationId xmlns:a16="http://schemas.microsoft.com/office/drawing/2014/main" id="{CD5DBCEC-D1B3-1037-ECDA-8A6125651C68}"/>
              </a:ext>
            </a:extLst>
          </p:cNvPr>
          <p:cNvSpPr>
            <a:spLocks noGrp="1"/>
          </p:cNvSpPr>
          <p:nvPr>
            <p:ph idx="1"/>
          </p:nvPr>
        </p:nvSpPr>
        <p:spPr>
          <a:xfrm>
            <a:off x="1097280" y="2108201"/>
            <a:ext cx="10058400" cy="3760891"/>
          </a:xfrm>
        </p:spPr>
        <p:txBody>
          <a:bodyPr vert="horz" lIns="0" tIns="45720" rIns="0" bIns="45720" rtlCol="0" anchor="t">
            <a:normAutofit lnSpcReduction="10000"/>
          </a:bodyPr>
          <a:lstStyle/>
          <a:p>
            <a:pPr marL="0" indent="0">
              <a:lnSpc>
                <a:spcPct val="100000"/>
              </a:lnSpc>
              <a:buNone/>
            </a:pPr>
            <a:r>
              <a:rPr lang="fr-FR" sz="2100" dirty="0"/>
              <a:t>Pour tous les élèves! Aucun niveau musical exigé !</a:t>
            </a:r>
          </a:p>
          <a:p>
            <a:pPr>
              <a:lnSpc>
                <a:spcPct val="100000"/>
              </a:lnSpc>
            </a:pPr>
            <a:endParaRPr lang="fr-FR" sz="2100" dirty="0"/>
          </a:p>
          <a:p>
            <a:pPr>
              <a:lnSpc>
                <a:spcPct val="100000"/>
              </a:lnSpc>
            </a:pPr>
            <a:r>
              <a:rPr lang="fr-FR" sz="2100" dirty="0"/>
              <a:t>Pour le plaisir de découvrir et pratiquer la musique ensemble !</a:t>
            </a:r>
          </a:p>
          <a:p>
            <a:pPr>
              <a:lnSpc>
                <a:spcPct val="100000"/>
              </a:lnSpc>
            </a:pPr>
            <a:endParaRPr lang="fr-FR" sz="2100" dirty="0"/>
          </a:p>
          <a:p>
            <a:pPr>
              <a:lnSpc>
                <a:spcPct val="100000"/>
              </a:lnSpc>
            </a:pPr>
            <a:r>
              <a:rPr lang="fr-FR" sz="2100" dirty="0"/>
              <a:t>Quel que soit ton parcours: autodidacte, issu d'une école de musique ou d'un conservatoire : l'important est d'aimer la musique et d'être motivé ! </a:t>
            </a:r>
          </a:p>
          <a:p>
            <a:pPr>
              <a:lnSpc>
                <a:spcPct val="100000"/>
              </a:lnSpc>
            </a:pPr>
            <a:endParaRPr lang="fr-FR" sz="2100" dirty="0"/>
          </a:p>
          <a:p>
            <a:pPr>
              <a:lnSpc>
                <a:spcPct val="100000"/>
              </a:lnSpc>
            </a:pPr>
            <a:r>
              <a:rPr lang="fr-FR" sz="2100" dirty="0"/>
              <a:t>Si tu as envie de vivre une aventure humaine et culturelle exceptionnelle cette option est faite pour toi !</a:t>
            </a:r>
          </a:p>
        </p:txBody>
      </p:sp>
      <p:sp>
        <p:nvSpPr>
          <p:cNvPr id="35" name="Rectangle 16">
            <a:extLst>
              <a:ext uri="{FF2B5EF4-FFF2-40B4-BE49-F238E27FC236}">
                <a16:creationId xmlns:a16="http://schemas.microsoft.com/office/drawing/2014/main" id="{82BCDE19-2810-4337-9C49-8589C42176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262626">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FR"/>
          </a:p>
        </p:txBody>
      </p:sp>
    </p:spTree>
    <p:extLst>
      <p:ext uri="{BB962C8B-B14F-4D97-AF65-F5344CB8AC3E}">
        <p14:creationId xmlns:p14="http://schemas.microsoft.com/office/powerpoint/2010/main" val="3698861054"/>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2" name="Rectangle 31">
            <a:extLst>
              <a:ext uri="{FF2B5EF4-FFF2-40B4-BE49-F238E27FC236}">
                <a16:creationId xmlns:a16="http://schemas.microsoft.com/office/drawing/2014/main" id="{2B6C9846-B5AB-4E52-988D-F7E5865C9E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33">
            <a:extLst>
              <a:ext uri="{FF2B5EF4-FFF2-40B4-BE49-F238E27FC236}">
                <a16:creationId xmlns:a16="http://schemas.microsoft.com/office/drawing/2014/main" id="{6F3D7E8E-8467-4198-87E0-ADC1B60467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FR"/>
          </a:p>
        </p:txBody>
      </p:sp>
      <p:sp>
        <p:nvSpPr>
          <p:cNvPr id="2" name="Titre 1">
            <a:extLst>
              <a:ext uri="{FF2B5EF4-FFF2-40B4-BE49-F238E27FC236}">
                <a16:creationId xmlns:a16="http://schemas.microsoft.com/office/drawing/2014/main" id="{B9BCE13F-1A67-ED16-5672-437E655D5B46}"/>
              </a:ext>
            </a:extLst>
          </p:cNvPr>
          <p:cNvSpPr>
            <a:spLocks noGrp="1"/>
          </p:cNvSpPr>
          <p:nvPr>
            <p:ph type="title"/>
          </p:nvPr>
        </p:nvSpPr>
        <p:spPr>
          <a:xfrm>
            <a:off x="1066800" y="5252936"/>
            <a:ext cx="10058400" cy="1028715"/>
          </a:xfrm>
        </p:spPr>
        <p:txBody>
          <a:bodyPr>
            <a:normAutofit/>
          </a:bodyPr>
          <a:lstStyle/>
          <a:p>
            <a:pPr algn="ctr"/>
            <a:r>
              <a:rPr lang="fr-FR">
                <a:solidFill>
                  <a:schemeClr val="bg1"/>
                </a:solidFill>
              </a:rPr>
              <a:t>Les Cours en Option Musique </a:t>
            </a:r>
          </a:p>
        </p:txBody>
      </p:sp>
      <p:graphicFrame>
        <p:nvGraphicFramePr>
          <p:cNvPr id="5" name="Espace réservé du contenu 2">
            <a:extLst>
              <a:ext uri="{FF2B5EF4-FFF2-40B4-BE49-F238E27FC236}">
                <a16:creationId xmlns:a16="http://schemas.microsoft.com/office/drawing/2014/main" id="{C7990A75-1327-C79F-5D5F-E5F8EA1460E7}"/>
              </a:ext>
            </a:extLst>
          </p:cNvPr>
          <p:cNvGraphicFramePr>
            <a:graphicFrameLocks noGrp="1"/>
          </p:cNvGraphicFramePr>
          <p:nvPr>
            <p:ph idx="1"/>
            <p:extLst>
              <p:ext uri="{D42A27DB-BD31-4B8C-83A1-F6EECF244321}">
                <p14:modId xmlns:p14="http://schemas.microsoft.com/office/powerpoint/2010/main" val="3117802383"/>
              </p:ext>
            </p:extLst>
          </p:nvPr>
        </p:nvGraphicFramePr>
        <p:xfrm>
          <a:off x="643466" y="643467"/>
          <a:ext cx="10900477" cy="36192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8458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3" name="Rectangle 57">
            <a:extLst>
              <a:ext uri="{FF2B5EF4-FFF2-40B4-BE49-F238E27FC236}">
                <a16:creationId xmlns:a16="http://schemas.microsoft.com/office/drawing/2014/main" id="{B0E58038-8ACE-4AD9-B404-25C603550D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4" descr="Microphone et piano">
            <a:extLst>
              <a:ext uri="{FF2B5EF4-FFF2-40B4-BE49-F238E27FC236}">
                <a16:creationId xmlns:a16="http://schemas.microsoft.com/office/drawing/2014/main" id="{6759A53D-2036-82D4-9BA2-27CF521683A0}"/>
              </a:ext>
            </a:extLst>
          </p:cNvPr>
          <p:cNvPicPr>
            <a:picLocks noChangeAspect="1"/>
          </p:cNvPicPr>
          <p:nvPr/>
        </p:nvPicPr>
        <p:blipFill rotWithShape="1">
          <a:blip r:embed="rId2">
            <a:alphaModFix amt="35000"/>
          </a:blip>
          <a:srcRect t="7547" b="7547"/>
          <a:stretch/>
        </p:blipFill>
        <p:spPr>
          <a:xfrm>
            <a:off x="20" y="10"/>
            <a:ext cx="12191980" cy="6857990"/>
          </a:xfrm>
          <a:prstGeom prst="rect">
            <a:avLst/>
          </a:prstGeom>
        </p:spPr>
      </p:pic>
      <p:sp>
        <p:nvSpPr>
          <p:cNvPr id="2" name="Titre 1">
            <a:extLst>
              <a:ext uri="{FF2B5EF4-FFF2-40B4-BE49-F238E27FC236}">
                <a16:creationId xmlns:a16="http://schemas.microsoft.com/office/drawing/2014/main" id="{A5B32EA0-9208-14C7-9EC7-1A383E98F184}"/>
              </a:ext>
            </a:extLst>
          </p:cNvPr>
          <p:cNvSpPr>
            <a:spLocks noGrp="1"/>
          </p:cNvSpPr>
          <p:nvPr>
            <p:ph type="title"/>
          </p:nvPr>
        </p:nvSpPr>
        <p:spPr>
          <a:xfrm>
            <a:off x="1097280" y="286603"/>
            <a:ext cx="10058400" cy="1450757"/>
          </a:xfrm>
        </p:spPr>
        <p:txBody>
          <a:bodyPr vert="horz" lIns="91440" tIns="45720" rIns="91440" bIns="45720" rtlCol="0">
            <a:normAutofit/>
          </a:bodyPr>
          <a:lstStyle/>
          <a:p>
            <a:r>
              <a:rPr lang="en-US"/>
              <a:t>Projets Musicaux</a:t>
            </a:r>
          </a:p>
        </p:txBody>
      </p:sp>
      <p:cxnSp>
        <p:nvCxnSpPr>
          <p:cNvPr id="64" name="Straight Connector 59">
            <a:extLst>
              <a:ext uri="{FF2B5EF4-FFF2-40B4-BE49-F238E27FC236}">
                <a16:creationId xmlns:a16="http://schemas.microsoft.com/office/drawing/2014/main" id="{38A34772-9011-42B5-AA63-FD6DEC92EE7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910746"/>
            <a:ext cx="996696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Espace réservé du contenu 2">
            <a:extLst>
              <a:ext uri="{FF2B5EF4-FFF2-40B4-BE49-F238E27FC236}">
                <a16:creationId xmlns:a16="http://schemas.microsoft.com/office/drawing/2014/main" id="{D500784E-3C27-0E26-86F1-D0E5D681C8BC}"/>
              </a:ext>
            </a:extLst>
          </p:cNvPr>
          <p:cNvSpPr>
            <a:spLocks noGrp="1"/>
          </p:cNvSpPr>
          <p:nvPr>
            <p:ph idx="1"/>
          </p:nvPr>
        </p:nvSpPr>
        <p:spPr>
          <a:xfrm>
            <a:off x="1097280" y="2108201"/>
            <a:ext cx="10058400" cy="3760891"/>
          </a:xfrm>
        </p:spPr>
        <p:txBody>
          <a:bodyPr vert="horz" lIns="91440" tIns="45720" rIns="91440" bIns="45720" rtlCol="0" anchor="t">
            <a:normAutofit/>
          </a:bodyPr>
          <a:lstStyle/>
          <a:p>
            <a:pPr marL="0" indent="0">
              <a:lnSpc>
                <a:spcPct val="100000"/>
              </a:lnSpc>
              <a:buNone/>
            </a:pPr>
            <a:r>
              <a:rPr lang="en-US" sz="1400" cap="all" spc="200" dirty="0"/>
              <a:t>Des rencontres avec </a:t>
            </a:r>
            <a:r>
              <a:rPr lang="en-US" sz="1400" cap="all" spc="200" dirty="0" err="1"/>
              <a:t>différents</a:t>
            </a:r>
            <a:r>
              <a:rPr lang="en-US" sz="1400" cap="all" spc="200" dirty="0"/>
              <a:t> </a:t>
            </a:r>
            <a:r>
              <a:rPr lang="en-US" sz="1400" cap="all" spc="200" dirty="0" err="1"/>
              <a:t>intervenants</a:t>
            </a:r>
            <a:r>
              <a:rPr lang="en-US" sz="1400" cap="all" spc="200" dirty="0"/>
              <a:t>,</a:t>
            </a:r>
          </a:p>
          <a:p>
            <a:pPr marL="0" indent="0">
              <a:lnSpc>
                <a:spcPct val="100000"/>
              </a:lnSpc>
              <a:buNone/>
            </a:pPr>
            <a:endParaRPr lang="en-US" sz="1400" cap="all" spc="200" dirty="0"/>
          </a:p>
          <a:p>
            <a:pPr marL="0" indent="0">
              <a:lnSpc>
                <a:spcPct val="100000"/>
              </a:lnSpc>
              <a:buNone/>
            </a:pPr>
            <a:r>
              <a:rPr lang="en-US" sz="1400" cap="all" spc="200" dirty="0"/>
              <a:t>DES CONCERTS et spectacles,</a:t>
            </a:r>
            <a:endParaRPr lang="en-US" sz="1400" dirty="0"/>
          </a:p>
          <a:p>
            <a:pPr marL="0" indent="0">
              <a:lnSpc>
                <a:spcPct val="100000"/>
              </a:lnSpc>
              <a:buNone/>
            </a:pPr>
            <a:endParaRPr lang="en-US" sz="1400" cap="all" spc="200" dirty="0"/>
          </a:p>
          <a:p>
            <a:pPr marL="0" indent="0">
              <a:lnSpc>
                <a:spcPct val="100000"/>
              </a:lnSpc>
              <a:buNone/>
            </a:pPr>
            <a:r>
              <a:rPr lang="en-US" sz="1400" cap="all" spc="200" dirty="0"/>
              <a:t>des </a:t>
            </a:r>
            <a:r>
              <a:rPr lang="en-US" sz="1400" cap="all" spc="200" dirty="0" err="1"/>
              <a:t>projets</a:t>
            </a:r>
            <a:r>
              <a:rPr lang="en-US" sz="1400" cap="all" spc="200" dirty="0"/>
              <a:t> </a:t>
            </a:r>
            <a:r>
              <a:rPr lang="en-US" sz="1400" cap="all" spc="200" dirty="0" err="1"/>
              <a:t>d'interpretation</a:t>
            </a:r>
            <a:r>
              <a:rPr lang="en-US" sz="1400" cap="all" spc="200" dirty="0"/>
              <a:t> et de creation,</a:t>
            </a:r>
            <a:endParaRPr lang="en-US" sz="1400" dirty="0"/>
          </a:p>
          <a:p>
            <a:pPr marL="0" indent="0">
              <a:lnSpc>
                <a:spcPct val="100000"/>
              </a:lnSpc>
              <a:buNone/>
            </a:pPr>
            <a:endParaRPr lang="en-US" sz="1400" cap="all" spc="200" dirty="0"/>
          </a:p>
          <a:p>
            <a:pPr marL="0" indent="0">
              <a:lnSpc>
                <a:spcPct val="100000"/>
              </a:lnSpc>
              <a:buNone/>
            </a:pPr>
            <a:r>
              <a:rPr lang="en-US" sz="1400" cap="all" spc="200" dirty="0"/>
              <a:t>Des </a:t>
            </a:r>
            <a:r>
              <a:rPr lang="en-US" sz="1400" cap="all" spc="200" dirty="0" err="1"/>
              <a:t>partenariats</a:t>
            </a:r>
            <a:r>
              <a:rPr lang="en-US" sz="1400" cap="all" spc="200" dirty="0"/>
              <a:t> avec Des </a:t>
            </a:r>
            <a:r>
              <a:rPr lang="en-US" sz="1400" cap="all" spc="200" dirty="0" err="1"/>
              <a:t>Acteurs</a:t>
            </a:r>
            <a:r>
              <a:rPr lang="en-US" sz="1400" cap="all" spc="200" dirty="0"/>
              <a:t> </a:t>
            </a:r>
            <a:r>
              <a:rPr lang="en-US" sz="1400" cap="all" spc="200" dirty="0" err="1"/>
              <a:t>locaux</a:t>
            </a:r>
            <a:r>
              <a:rPr lang="en-US" sz="1400" cap="all" spc="200" dirty="0"/>
              <a:t> </a:t>
            </a:r>
            <a:r>
              <a:rPr lang="en-US" sz="1400" cap="all" spc="200" dirty="0" err="1"/>
              <a:t>tels</a:t>
            </a:r>
            <a:r>
              <a:rPr lang="en-US" sz="1400" cap="all" spc="200" dirty="0"/>
              <a:t> QUE La </a:t>
            </a:r>
            <a:r>
              <a:rPr lang="en-US" sz="1400" cap="all" spc="200" dirty="0" err="1"/>
              <a:t>moba</a:t>
            </a:r>
            <a:r>
              <a:rPr lang="en-US" sz="1400" cap="all" spc="200" dirty="0"/>
              <a:t>, la </a:t>
            </a:r>
            <a:r>
              <a:rPr lang="en-US" sz="1400" cap="all" spc="200" dirty="0" err="1"/>
              <a:t>mediatheque</a:t>
            </a:r>
            <a:r>
              <a:rPr lang="en-US" sz="1400" cap="all" spc="200" dirty="0"/>
              <a:t>, LE CONSERVATOIRE...</a:t>
            </a:r>
          </a:p>
          <a:p>
            <a:pPr marL="0" indent="0">
              <a:lnSpc>
                <a:spcPct val="100000"/>
              </a:lnSpc>
              <a:buNone/>
            </a:pPr>
            <a:endParaRPr lang="en-US" sz="1400" cap="all" spc="200" dirty="0"/>
          </a:p>
          <a:p>
            <a:pPr marL="0" indent="0">
              <a:lnSpc>
                <a:spcPct val="100000"/>
              </a:lnSpc>
              <a:buNone/>
            </a:pPr>
            <a:r>
              <a:rPr lang="en-US" sz="1400" cap="all" spc="200" dirty="0"/>
              <a:t>UN TARIF PREFERENTIEL AU CONSERVATOIRE POUR LES ELEVES DE </a:t>
            </a:r>
            <a:r>
              <a:rPr lang="en-US" sz="1400" cap="all" spc="200" dirty="0" err="1"/>
              <a:t>L'OPTIOn</a:t>
            </a:r>
            <a:r>
              <a:rPr lang="en-US" sz="1400" cap="all" spc="200" dirty="0"/>
              <a:t> !</a:t>
            </a:r>
          </a:p>
        </p:txBody>
      </p:sp>
      <p:sp>
        <p:nvSpPr>
          <p:cNvPr id="62" name="Rectangle 61">
            <a:extLst>
              <a:ext uri="{FF2B5EF4-FFF2-40B4-BE49-F238E27FC236}">
                <a16:creationId xmlns:a16="http://schemas.microsoft.com/office/drawing/2014/main" id="{82BCDE19-2810-4337-9C49-8589C42176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262626">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FR"/>
          </a:p>
        </p:txBody>
      </p:sp>
    </p:spTree>
    <p:extLst>
      <p:ext uri="{BB962C8B-B14F-4D97-AF65-F5344CB8AC3E}">
        <p14:creationId xmlns:p14="http://schemas.microsoft.com/office/powerpoint/2010/main" val="112851491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6">
            <a:extLst>
              <a:ext uri="{FF2B5EF4-FFF2-40B4-BE49-F238E27FC236}">
                <a16:creationId xmlns:a16="http://schemas.microsoft.com/office/drawing/2014/main" id="{67B74F2B-9534-4540-96B0-5C8E958B9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AAD9C51-037B-1766-9426-72912DBFDC93}"/>
              </a:ext>
            </a:extLst>
          </p:cNvPr>
          <p:cNvSpPr>
            <a:spLocks noGrp="1"/>
          </p:cNvSpPr>
          <p:nvPr>
            <p:ph type="title"/>
          </p:nvPr>
        </p:nvSpPr>
        <p:spPr>
          <a:xfrm>
            <a:off x="5172074" y="286603"/>
            <a:ext cx="5983605" cy="1450757"/>
          </a:xfrm>
        </p:spPr>
        <p:txBody>
          <a:bodyPr vert="horz" lIns="91440" tIns="45720" rIns="91440" bIns="45720" rtlCol="0">
            <a:normAutofit/>
          </a:bodyPr>
          <a:lstStyle/>
          <a:p>
            <a:pPr algn="ctr"/>
            <a:r>
              <a:rPr lang="en-US" sz="5000" dirty="0"/>
              <a:t>Ce que </a:t>
            </a:r>
            <a:r>
              <a:rPr lang="en-US" sz="5000" dirty="0" err="1"/>
              <a:t>l'Option</a:t>
            </a:r>
            <a:r>
              <a:rPr lang="en-US" sz="5000" dirty="0"/>
              <a:t> Musique </a:t>
            </a:r>
            <a:r>
              <a:rPr lang="en-US" sz="5000" dirty="0" err="1"/>
              <a:t>va</a:t>
            </a:r>
            <a:r>
              <a:rPr lang="en-US" sz="5000" dirty="0"/>
              <a:t> </a:t>
            </a:r>
            <a:r>
              <a:rPr lang="en-US" sz="5000" dirty="0" err="1"/>
              <a:t>t'apporter</a:t>
            </a:r>
            <a:endParaRPr lang="fr-FR" sz="5000" dirty="0" err="1"/>
          </a:p>
        </p:txBody>
      </p:sp>
      <p:pic>
        <p:nvPicPr>
          <p:cNvPr id="8" name="Picture 4" descr="Guitares sur un socle de guitare">
            <a:extLst>
              <a:ext uri="{FF2B5EF4-FFF2-40B4-BE49-F238E27FC236}">
                <a16:creationId xmlns:a16="http://schemas.microsoft.com/office/drawing/2014/main" id="{1398457E-28D8-C058-9E0A-435F068D5A5E}"/>
              </a:ext>
            </a:extLst>
          </p:cNvPr>
          <p:cNvPicPr>
            <a:picLocks noChangeAspect="1"/>
          </p:cNvPicPr>
          <p:nvPr/>
        </p:nvPicPr>
        <p:blipFill rotWithShape="1">
          <a:blip r:embed="rId2"/>
          <a:srcRect l="45774" r="6463"/>
          <a:stretch/>
        </p:blipFill>
        <p:spPr>
          <a:xfrm>
            <a:off x="20" y="10"/>
            <a:ext cx="4580077" cy="6400784"/>
          </a:xfrm>
          <a:prstGeom prst="rect">
            <a:avLst/>
          </a:prstGeom>
        </p:spPr>
      </p:pic>
      <p:cxnSp>
        <p:nvCxnSpPr>
          <p:cNvPr id="36" name="!!Straight Connector">
            <a:extLst>
              <a:ext uri="{FF2B5EF4-FFF2-40B4-BE49-F238E27FC236}">
                <a16:creationId xmlns:a16="http://schemas.microsoft.com/office/drawing/2014/main" id="{33BECB2B-2CFA-412C-880F-C4B6097493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42903" y="1917852"/>
            <a:ext cx="594360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Espace réservé du contenu 2">
            <a:extLst>
              <a:ext uri="{FF2B5EF4-FFF2-40B4-BE49-F238E27FC236}">
                <a16:creationId xmlns:a16="http://schemas.microsoft.com/office/drawing/2014/main" id="{D79826CC-BBE2-E2A5-23A5-71C5EE482C9E}"/>
              </a:ext>
            </a:extLst>
          </p:cNvPr>
          <p:cNvSpPr>
            <a:spLocks noGrp="1"/>
          </p:cNvSpPr>
          <p:nvPr>
            <p:ph idx="1"/>
          </p:nvPr>
        </p:nvSpPr>
        <p:spPr>
          <a:xfrm>
            <a:off x="5172074" y="2108201"/>
            <a:ext cx="5983606" cy="3760891"/>
          </a:xfrm>
        </p:spPr>
        <p:txBody>
          <a:bodyPr vert="horz" lIns="91440" tIns="45720" rIns="91440" bIns="45720" rtlCol="0" anchor="t">
            <a:normAutofit/>
          </a:bodyPr>
          <a:lstStyle/>
          <a:p>
            <a:pPr>
              <a:lnSpc>
                <a:spcPct val="100000"/>
              </a:lnSpc>
            </a:pPr>
            <a:r>
              <a:rPr lang="en-US" sz="1300" cap="all" spc="200" dirty="0"/>
              <a:t>.</a:t>
            </a:r>
            <a:r>
              <a:rPr lang="fr-FR" sz="1300" cap="all" spc="200" dirty="0">
                <a:latin typeface="TW Cen MT"/>
              </a:rPr>
              <a:t> Elargissement et enrichissement de ta Culture musicale ( Ecouter, comparer, partager, argumenter et commenter ). </a:t>
            </a:r>
            <a:endParaRPr lang="en-US" sz="1300" cap="all" spc="200" dirty="0">
              <a:latin typeface="TW Cen MT"/>
            </a:endParaRPr>
          </a:p>
          <a:p>
            <a:pPr>
              <a:lnSpc>
                <a:spcPct val="100000"/>
              </a:lnSpc>
            </a:pPr>
            <a:r>
              <a:rPr lang="fr-FR" sz="1300" cap="all" spc="200" dirty="0">
                <a:latin typeface="TW Cen MT"/>
              </a:rPr>
              <a:t>. Développer ton esprit critique ( débats, échanges , recherche, présentation de sa production ) et tes capacités d’expression à l’oral ( organiser une recherche , méthodologie, rigueur de présentation ). </a:t>
            </a:r>
            <a:endParaRPr lang="en-US" sz="1300" cap="all" spc="200" dirty="0">
              <a:latin typeface="TW Cen MT"/>
            </a:endParaRPr>
          </a:p>
          <a:p>
            <a:pPr>
              <a:lnSpc>
                <a:spcPct val="100000"/>
              </a:lnSpc>
            </a:pPr>
            <a:r>
              <a:rPr lang="fr-FR" sz="1300" cap="all" spc="200" dirty="0">
                <a:latin typeface="TW Cen MT"/>
              </a:rPr>
              <a:t>. L’affirmation de soi, la communication et la coopération. </a:t>
            </a:r>
            <a:endParaRPr lang="en-US" sz="1300" cap="all" spc="200" dirty="0">
              <a:latin typeface="TW Cen MT"/>
            </a:endParaRPr>
          </a:p>
          <a:p>
            <a:pPr>
              <a:lnSpc>
                <a:spcPct val="100000"/>
              </a:lnSpc>
            </a:pPr>
            <a:r>
              <a:rPr lang="fr-FR" sz="1300" cap="all" spc="200" dirty="0">
                <a:latin typeface="TW Cen MT"/>
              </a:rPr>
              <a:t>. Développer des aptitudes à l’oral, à la formalisation, à la présentation de tes idées, à l’argumentation, et te familiariser au contact d’un auditoire. </a:t>
            </a:r>
            <a:endParaRPr lang="en-US" sz="1300">
              <a:latin typeface="Tw Cen MT" panose="020F0502020204030204"/>
            </a:endParaRPr>
          </a:p>
          <a:p>
            <a:pPr>
              <a:lnSpc>
                <a:spcPct val="100000"/>
              </a:lnSpc>
            </a:pPr>
            <a:r>
              <a:rPr lang="fr-FR" sz="1300" cap="all" spc="200" dirty="0">
                <a:latin typeface="TW Cen MT"/>
              </a:rPr>
              <a:t>Autant de compétences nécessaires à l’épreuve du Grand Oral du Baccalauréat...</a:t>
            </a:r>
            <a:endParaRPr lang="en-US" sz="1300" dirty="0"/>
          </a:p>
        </p:txBody>
      </p:sp>
      <p:sp>
        <p:nvSpPr>
          <p:cNvPr id="42" name="Rectangle 30">
            <a:extLst>
              <a:ext uri="{FF2B5EF4-FFF2-40B4-BE49-F238E27FC236}">
                <a16:creationId xmlns:a16="http://schemas.microsoft.com/office/drawing/2014/main" id="{C1B60310-C5C3-46A0-A452-2A0B008434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FR"/>
          </a:p>
        </p:txBody>
      </p:sp>
    </p:spTree>
    <p:extLst>
      <p:ext uri="{BB962C8B-B14F-4D97-AF65-F5344CB8AC3E}">
        <p14:creationId xmlns:p14="http://schemas.microsoft.com/office/powerpoint/2010/main" val="3315644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E844E128-FF69-4E9F-8327-6B504B3C5A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85"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FR"/>
          </a:p>
        </p:txBody>
      </p:sp>
      <p:sp>
        <p:nvSpPr>
          <p:cNvPr id="2" name="Titre 1">
            <a:extLst>
              <a:ext uri="{FF2B5EF4-FFF2-40B4-BE49-F238E27FC236}">
                <a16:creationId xmlns:a16="http://schemas.microsoft.com/office/drawing/2014/main" id="{9E655F4B-3423-A916-4586-B2A88462689B}"/>
              </a:ext>
            </a:extLst>
          </p:cNvPr>
          <p:cNvSpPr>
            <a:spLocks noGrp="1"/>
          </p:cNvSpPr>
          <p:nvPr>
            <p:ph type="title"/>
          </p:nvPr>
        </p:nvSpPr>
        <p:spPr>
          <a:xfrm>
            <a:off x="5116783" y="516835"/>
            <a:ext cx="5977937" cy="1666501"/>
          </a:xfrm>
        </p:spPr>
        <p:txBody>
          <a:bodyPr>
            <a:normAutofit/>
          </a:bodyPr>
          <a:lstStyle/>
          <a:p>
            <a:r>
              <a:rPr lang="fr-FR" sz="4000" dirty="0">
                <a:solidFill>
                  <a:srgbClr val="FFFFFF"/>
                </a:solidFill>
              </a:rPr>
              <a:t>Parcours </a:t>
            </a:r>
            <a:r>
              <a:rPr lang="fr-FR" sz="4000" dirty="0" err="1">
                <a:solidFill>
                  <a:srgbClr val="FFFFFF"/>
                </a:solidFill>
              </a:rPr>
              <a:t>Post-BAC</a:t>
            </a:r>
          </a:p>
        </p:txBody>
      </p:sp>
      <p:pic>
        <p:nvPicPr>
          <p:cNvPr id="18" name="Picture 4" descr="Gros plan de clé de sol sur partition">
            <a:extLst>
              <a:ext uri="{FF2B5EF4-FFF2-40B4-BE49-F238E27FC236}">
                <a16:creationId xmlns:a16="http://schemas.microsoft.com/office/drawing/2014/main" id="{94BC3237-CEDC-E15E-5764-8E6BEC90D738}"/>
              </a:ext>
            </a:extLst>
          </p:cNvPr>
          <p:cNvPicPr>
            <a:picLocks noChangeAspect="1"/>
          </p:cNvPicPr>
          <p:nvPr/>
        </p:nvPicPr>
        <p:blipFill rotWithShape="1">
          <a:blip r:embed="rId2"/>
          <a:srcRect l="34368" r="15543"/>
          <a:stretch/>
        </p:blipFill>
        <p:spPr>
          <a:xfrm>
            <a:off x="20" y="10"/>
            <a:ext cx="4580077" cy="6857990"/>
          </a:xfrm>
          <a:prstGeom prst="rect">
            <a:avLst/>
          </a:prstGeom>
        </p:spPr>
      </p:pic>
      <p:cxnSp>
        <p:nvCxnSpPr>
          <p:cNvPr id="27" name="Straight Connector 26">
            <a:extLst>
              <a:ext uri="{FF2B5EF4-FFF2-40B4-BE49-F238E27FC236}">
                <a16:creationId xmlns:a16="http://schemas.microsoft.com/office/drawing/2014/main" id="{055CEADF-09EA-423C-8C45-F94AF44D5AF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00864" y="2353592"/>
            <a:ext cx="566928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Espace réservé du contenu 2">
            <a:extLst>
              <a:ext uri="{FF2B5EF4-FFF2-40B4-BE49-F238E27FC236}">
                <a16:creationId xmlns:a16="http://schemas.microsoft.com/office/drawing/2014/main" id="{C12A29E3-47B1-8697-9CD9-81086AF35862}"/>
              </a:ext>
            </a:extLst>
          </p:cNvPr>
          <p:cNvSpPr>
            <a:spLocks noGrp="1"/>
          </p:cNvSpPr>
          <p:nvPr>
            <p:ph idx="1"/>
          </p:nvPr>
        </p:nvSpPr>
        <p:spPr>
          <a:xfrm>
            <a:off x="5116784" y="2546224"/>
            <a:ext cx="5977938" cy="3342747"/>
          </a:xfrm>
        </p:spPr>
        <p:txBody>
          <a:bodyPr vert="horz" lIns="0" tIns="45720" rIns="0" bIns="45720" rtlCol="0" anchor="t">
            <a:normAutofit fontScale="92500" lnSpcReduction="10000"/>
          </a:bodyPr>
          <a:lstStyle/>
          <a:p>
            <a:endParaRPr lang="fr-FR" sz="1800">
              <a:solidFill>
                <a:srgbClr val="FFFFFF"/>
              </a:solidFill>
            </a:endParaRPr>
          </a:p>
          <a:p>
            <a:r>
              <a:rPr lang="fr-FR" dirty="0">
                <a:latin typeface="TW Cen MT"/>
              </a:rPr>
              <a:t>L'option Musique permet d'intégrer de multiples formations supérieures et d'apporter une singularité au profil du futur étudiant. Les filières universitaires et les classes préparatoires aux grandes écoles recherchent ce profil d’étudiant. Il met en valeur la capacité de travail, l’acquisition de compétences transversales, les qualités d’ouverture d’esprit, de coopération, d’analyse, de créativité…</a:t>
            </a:r>
            <a:endParaRPr lang="fr-FR" dirty="0"/>
          </a:p>
        </p:txBody>
      </p:sp>
    </p:spTree>
    <p:extLst>
      <p:ext uri="{BB962C8B-B14F-4D97-AF65-F5344CB8AC3E}">
        <p14:creationId xmlns:p14="http://schemas.microsoft.com/office/powerpoint/2010/main" val="276902690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 name="Rectangle 68">
            <a:extLst>
              <a:ext uri="{FF2B5EF4-FFF2-40B4-BE49-F238E27FC236}">
                <a16:creationId xmlns:a16="http://schemas.microsoft.com/office/drawing/2014/main" id="{39E3965E-AC41-4711-9D10-E25ABB132D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FR"/>
          </a:p>
        </p:txBody>
      </p:sp>
      <p:cxnSp>
        <p:nvCxnSpPr>
          <p:cNvPr id="71" name="Straight Connector 70">
            <a:extLst>
              <a:ext uri="{FF2B5EF4-FFF2-40B4-BE49-F238E27FC236}">
                <a16:creationId xmlns:a16="http://schemas.microsoft.com/office/drawing/2014/main" id="{1F5DC8C3-BA5F-4EED-BB9A-A14272BD82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useBgFill="1">
        <p:nvSpPr>
          <p:cNvPr id="73" name="Rectangle 72">
            <a:extLst>
              <a:ext uri="{FF2B5EF4-FFF2-40B4-BE49-F238E27FC236}">
                <a16:creationId xmlns:a16="http://schemas.microsoft.com/office/drawing/2014/main" id="{B4D0E555-16F6-44D0-BF56-AF5FF5BDE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8117041D-1A7B-4ECA-AB68-3CFDB6726B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6220" y="0"/>
            <a:ext cx="4641314" cy="6858000"/>
          </a:xfrm>
          <a:prstGeom prst="rect">
            <a:avLst/>
          </a:prstGeom>
          <a:solidFill>
            <a:srgbClr val="9E96C6"/>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FR"/>
          </a:p>
        </p:txBody>
      </p:sp>
      <p:sp>
        <p:nvSpPr>
          <p:cNvPr id="41" name="Titre 1">
            <a:extLst>
              <a:ext uri="{FF2B5EF4-FFF2-40B4-BE49-F238E27FC236}">
                <a16:creationId xmlns:a16="http://schemas.microsoft.com/office/drawing/2014/main" id="{1CD98703-6DBA-1AE7-2AEC-8B766AB70B1C}"/>
              </a:ext>
            </a:extLst>
          </p:cNvPr>
          <p:cNvSpPr>
            <a:spLocks noGrp="1"/>
          </p:cNvSpPr>
          <p:nvPr>
            <p:ph type="title"/>
          </p:nvPr>
        </p:nvSpPr>
        <p:spPr>
          <a:xfrm>
            <a:off x="435869" y="640080"/>
            <a:ext cx="3659246" cy="2862699"/>
          </a:xfrm>
        </p:spPr>
        <p:txBody>
          <a:bodyPr vert="horz" lIns="91440" tIns="45720" rIns="91440" bIns="45720" rtlCol="0" anchor="b">
            <a:normAutofit/>
          </a:bodyPr>
          <a:lstStyle/>
          <a:p>
            <a:pPr>
              <a:lnSpc>
                <a:spcPct val="90000"/>
              </a:lnSpc>
            </a:pPr>
            <a:r>
              <a:rPr lang="en-US" sz="4400" dirty="0" err="1">
                <a:solidFill>
                  <a:srgbClr val="FFFFFF"/>
                </a:solidFill>
              </a:rPr>
              <a:t>L'Option</a:t>
            </a:r>
            <a:r>
              <a:rPr lang="en-US" sz="4400" dirty="0">
                <a:solidFill>
                  <a:srgbClr val="FFFFFF"/>
                </a:solidFill>
              </a:rPr>
              <a:t> Musique </a:t>
            </a:r>
            <a:r>
              <a:rPr lang="en-US" sz="4400" dirty="0" err="1">
                <a:solidFill>
                  <a:srgbClr val="FFFFFF"/>
                </a:solidFill>
              </a:rPr>
              <a:t>depuis</a:t>
            </a:r>
            <a:r>
              <a:rPr lang="en-US" sz="4400" dirty="0">
                <a:solidFill>
                  <a:srgbClr val="FFFFFF"/>
                </a:solidFill>
              </a:rPr>
              <a:t> 2021</a:t>
            </a:r>
          </a:p>
        </p:txBody>
      </p:sp>
      <p:cxnSp>
        <p:nvCxnSpPr>
          <p:cNvPr id="77" name="Straight Connector 76">
            <a:extLst>
              <a:ext uri="{FF2B5EF4-FFF2-40B4-BE49-F238E27FC236}">
                <a16:creationId xmlns:a16="http://schemas.microsoft.com/office/drawing/2014/main" id="{ABCD2462-4C1E-401A-AC2D-F799A138B24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3852" y="3663649"/>
            <a:ext cx="338328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4" name="Image 4" descr="Une image contenant diagramme&#10;&#10;Description générée automatiquement">
            <a:extLst>
              <a:ext uri="{FF2B5EF4-FFF2-40B4-BE49-F238E27FC236}">
                <a16:creationId xmlns:a16="http://schemas.microsoft.com/office/drawing/2014/main" id="{AA0B048A-A395-AE3F-2C99-C97A36511A0F}"/>
              </a:ext>
            </a:extLst>
          </p:cNvPr>
          <p:cNvPicPr>
            <a:picLocks noGrp="1" noChangeAspect="1"/>
          </p:cNvPicPr>
          <p:nvPr>
            <p:ph idx="1"/>
          </p:nvPr>
        </p:nvPicPr>
        <p:blipFill>
          <a:blip r:embed="rId2"/>
          <a:stretch>
            <a:fillRect/>
          </a:stretch>
        </p:blipFill>
        <p:spPr>
          <a:xfrm>
            <a:off x="4668967" y="889254"/>
            <a:ext cx="7388354" cy="5079492"/>
          </a:xfrm>
          <a:prstGeom prst="rect">
            <a:avLst/>
          </a:prstGeom>
        </p:spPr>
      </p:pic>
    </p:spTree>
    <p:extLst>
      <p:ext uri="{BB962C8B-B14F-4D97-AF65-F5344CB8AC3E}">
        <p14:creationId xmlns:p14="http://schemas.microsoft.com/office/powerpoint/2010/main" val="2285753735"/>
      </p:ext>
    </p:extLst>
  </p:cSld>
  <p:clrMapOvr>
    <a:masterClrMapping/>
  </p:clrMapOvr>
</p:sld>
</file>

<file path=ppt/theme/theme1.xml><?xml version="1.0" encoding="utf-8"?>
<a:theme xmlns:a="http://schemas.openxmlformats.org/drawingml/2006/main" name="RetrospectVTI">
  <a:themeElements>
    <a:clrScheme name="AnalogousFromLightSeedLeftStep">
      <a:dk1>
        <a:srgbClr val="000000"/>
      </a:dk1>
      <a:lt1>
        <a:srgbClr val="FFFFFF"/>
      </a:lt1>
      <a:dk2>
        <a:srgbClr val="243341"/>
      </a:dk2>
      <a:lt2>
        <a:srgbClr val="E7E8E2"/>
      </a:lt2>
      <a:accent1>
        <a:srgbClr val="9E96C6"/>
      </a:accent1>
      <a:accent2>
        <a:srgbClr val="7F8EBA"/>
      </a:accent2>
      <a:accent3>
        <a:srgbClr val="83A9BC"/>
      </a:accent3>
      <a:accent4>
        <a:srgbClr val="77AFAA"/>
      </a:accent4>
      <a:accent5>
        <a:srgbClr val="83AD98"/>
      </a:accent5>
      <a:accent6>
        <a:srgbClr val="78B07C"/>
      </a:accent6>
      <a:hlink>
        <a:srgbClr val="7F8752"/>
      </a:hlink>
      <a:folHlink>
        <a:srgbClr val="7F7F7F"/>
      </a:folHlink>
    </a:clrScheme>
    <a:fontScheme name="Retrospect">
      <a:majorFont>
        <a:latin typeface="Tw Cen M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docProps/app.xml><?xml version="1.0" encoding="utf-8"?>
<Properties xmlns="http://schemas.openxmlformats.org/officeDocument/2006/extended-properties" xmlns:vt="http://schemas.openxmlformats.org/officeDocument/2006/docPropsVTypes">
  <TotalTime>0</TotalTime>
  <Words>365</Words>
  <Application>Microsoft Office PowerPoint</Application>
  <PresentationFormat>Grand écran</PresentationFormat>
  <Paragraphs>34</Paragraphs>
  <Slides>7</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7</vt:i4>
      </vt:variant>
    </vt:vector>
  </HeadingPairs>
  <TitlesOfParts>
    <vt:vector size="12" baseType="lpstr">
      <vt:lpstr>Calibri</vt:lpstr>
      <vt:lpstr>Calibri Light</vt:lpstr>
      <vt:lpstr>TW Cen MT</vt:lpstr>
      <vt:lpstr>TW Cen MT</vt:lpstr>
      <vt:lpstr>RetrospectVTI</vt:lpstr>
      <vt:lpstr>Option Musique Facultative</vt:lpstr>
      <vt:lpstr>Pour Qui ?</vt:lpstr>
      <vt:lpstr>Les Cours en Option Musique </vt:lpstr>
      <vt:lpstr>Projets Musicaux</vt:lpstr>
      <vt:lpstr>Ce que l'Option Musique va t'apporter</vt:lpstr>
      <vt:lpstr>Parcours Post-BAC</vt:lpstr>
      <vt:lpstr>L'Option Musique depuis 2021</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
  <cp:lastModifiedBy>Caroline KHATCHATOURIAN</cp:lastModifiedBy>
  <cp:revision>455</cp:revision>
  <dcterms:created xsi:type="dcterms:W3CDTF">2023-05-17T09:16:53Z</dcterms:created>
  <dcterms:modified xsi:type="dcterms:W3CDTF">2025-06-20T13:38:07Z</dcterms:modified>
</cp:coreProperties>
</file>